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5" r:id="rId1"/>
  </p:sldMasterIdLst>
  <p:notesMasterIdLst>
    <p:notesMasterId r:id="rId8"/>
  </p:notesMasterIdLst>
  <p:sldIdLst>
    <p:sldId id="332" r:id="rId2"/>
    <p:sldId id="320" r:id="rId3"/>
    <p:sldId id="305" r:id="rId4"/>
    <p:sldId id="327" r:id="rId5"/>
    <p:sldId id="333" r:id="rId6"/>
    <p:sldId id="329" r:id="rId7"/>
  </p:sldIdLst>
  <p:sldSz cx="9144000" cy="5143500" type="screen16x9"/>
  <p:notesSz cx="6858000" cy="9144000"/>
  <p:embeddedFontLst>
    <p:embeddedFont>
      <p:font typeface="Cabin" panose="020B0604020202020204" charset="0"/>
      <p:regular r:id="rId9"/>
      <p:bold r:id="rId10"/>
      <p:italic r:id="rId11"/>
      <p:bold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Poppins" panose="00000500000000000000" pitchFamily="2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2D6"/>
    <a:srgbClr val="FF5B5B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5A0DA4-013D-41A7-9210-6B0052F0DA22}">
  <a:tblStyle styleId="{D35A0DA4-013D-41A7-9210-6B0052F0DA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بلا نمط، شبكة جدول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نمط متوسط 3 - تميي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النمط المتوسط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769" autoAdjust="0"/>
  </p:normalViewPr>
  <p:slideViewPr>
    <p:cSldViewPr snapToGrid="0">
      <p:cViewPr varScale="1">
        <p:scale>
          <a:sx n="71" d="100"/>
          <a:sy n="71" d="100"/>
        </p:scale>
        <p:origin x="11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83319b7f9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83319b7f9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572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620c9c670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e620c9c670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3999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620c9c670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e620c9c670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3768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620c9c670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e620c9c670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6406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620c9c670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e620c9c670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164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620c9c670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e620c9c670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953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4300" y="1156688"/>
            <a:ext cx="3573900" cy="17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-95250" y="3243525"/>
            <a:ext cx="5390100" cy="6171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238050" y="4914900"/>
            <a:ext cx="3019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238050" y="245000"/>
            <a:ext cx="3019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3" name="Google Shape;33;p6"/>
          <p:cNvCxnSpPr/>
          <p:nvPr/>
        </p:nvCxnSpPr>
        <p:spPr>
          <a:xfrm>
            <a:off x="245100" y="245100"/>
            <a:ext cx="3019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34;p6"/>
          <p:cNvCxnSpPr/>
          <p:nvPr/>
        </p:nvCxnSpPr>
        <p:spPr>
          <a:xfrm>
            <a:off x="8108450" y="4117350"/>
            <a:ext cx="0" cy="156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6"/>
          <p:cNvGrpSpPr/>
          <p:nvPr/>
        </p:nvGrpSpPr>
        <p:grpSpPr>
          <a:xfrm rot="10800000" flipH="1">
            <a:off x="-1292178" y="298575"/>
            <a:ext cx="3852019" cy="4546340"/>
            <a:chOff x="6338372" y="352067"/>
            <a:chExt cx="3852019" cy="4546340"/>
          </a:xfrm>
        </p:grpSpPr>
        <p:sp>
          <p:nvSpPr>
            <p:cNvPr id="204" name="Google Shape;204;p26"/>
            <p:cNvSpPr/>
            <p:nvPr/>
          </p:nvSpPr>
          <p:spPr>
            <a:xfrm rot="10800000" flipH="1">
              <a:off x="6677300" y="3651554"/>
              <a:ext cx="2920739" cy="1246853"/>
            </a:xfrm>
            <a:custGeom>
              <a:avLst/>
              <a:gdLst/>
              <a:ahLst/>
              <a:cxnLst/>
              <a:rect l="l" t="t" r="r" b="b"/>
              <a:pathLst>
                <a:path w="68150" h="29093" fill="none" extrusionOk="0">
                  <a:moveTo>
                    <a:pt x="68149" y="29092"/>
                  </a:moveTo>
                  <a:lnTo>
                    <a:pt x="0" y="29092"/>
                  </a:lnTo>
                  <a:cubicBezTo>
                    <a:pt x="0" y="13020"/>
                    <a:pt x="15266" y="1"/>
                    <a:pt x="34084" y="1"/>
                  </a:cubicBezTo>
                  <a:cubicBezTo>
                    <a:pt x="52883" y="1"/>
                    <a:pt x="68149" y="13020"/>
                    <a:pt x="68149" y="290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192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 rot="10800000" flipH="1">
              <a:off x="6338372" y="352067"/>
              <a:ext cx="2413777" cy="1344783"/>
            </a:xfrm>
            <a:custGeom>
              <a:avLst/>
              <a:gdLst/>
              <a:ahLst/>
              <a:cxnLst/>
              <a:rect l="l" t="t" r="r" b="b"/>
              <a:pathLst>
                <a:path w="56321" h="31378" fill="none" extrusionOk="0">
                  <a:moveTo>
                    <a:pt x="0" y="1"/>
                  </a:moveTo>
                  <a:lnTo>
                    <a:pt x="56321" y="1"/>
                  </a:lnTo>
                  <a:cubicBezTo>
                    <a:pt x="56321" y="17341"/>
                    <a:pt x="43705" y="31377"/>
                    <a:pt x="28170" y="31377"/>
                  </a:cubicBezTo>
                  <a:cubicBezTo>
                    <a:pt x="12616" y="31377"/>
                    <a:pt x="0" y="17341"/>
                    <a:pt x="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192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 rot="10800000" flipH="1">
              <a:off x="6912478" y="1880849"/>
              <a:ext cx="3277913" cy="1586713"/>
            </a:xfrm>
            <a:custGeom>
              <a:avLst/>
              <a:gdLst/>
              <a:ahLst/>
              <a:cxnLst/>
              <a:rect l="l" t="t" r="r" b="b"/>
              <a:pathLst>
                <a:path w="76484" h="37023" fill="none" extrusionOk="0">
                  <a:moveTo>
                    <a:pt x="72489" y="1"/>
                  </a:moveTo>
                  <a:cubicBezTo>
                    <a:pt x="75389" y="5972"/>
                    <a:pt x="76483" y="26922"/>
                    <a:pt x="63771" y="37023"/>
                  </a:cubicBezTo>
                  <a:lnTo>
                    <a:pt x="13673" y="37023"/>
                  </a:lnTo>
                  <a:cubicBezTo>
                    <a:pt x="4532" y="32875"/>
                    <a:pt x="0" y="13173"/>
                    <a:pt x="434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192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07" name="Google Shape;207;p26"/>
          <p:cNvCxnSpPr/>
          <p:nvPr/>
        </p:nvCxnSpPr>
        <p:spPr>
          <a:xfrm rot="-5400000">
            <a:off x="7389150" y="1754850"/>
            <a:ext cx="3019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7"/>
          <p:cNvGrpSpPr/>
          <p:nvPr/>
        </p:nvGrpSpPr>
        <p:grpSpPr>
          <a:xfrm rot="5400000">
            <a:off x="-42748" y="-1714997"/>
            <a:ext cx="3138193" cy="3999782"/>
            <a:chOff x="658327" y="477161"/>
            <a:chExt cx="3567344" cy="4546757"/>
          </a:xfrm>
        </p:grpSpPr>
        <p:sp>
          <p:nvSpPr>
            <p:cNvPr id="210" name="Google Shape;210;p27"/>
            <p:cNvSpPr/>
            <p:nvPr/>
          </p:nvSpPr>
          <p:spPr>
            <a:xfrm>
              <a:off x="831982" y="477161"/>
              <a:ext cx="2919841" cy="1246801"/>
            </a:xfrm>
            <a:custGeom>
              <a:avLst/>
              <a:gdLst/>
              <a:ahLst/>
              <a:cxnLst/>
              <a:rect l="l" t="t" r="r" b="b"/>
              <a:pathLst>
                <a:path w="62207" h="26563" fill="none" extrusionOk="0">
                  <a:moveTo>
                    <a:pt x="62206" y="26562"/>
                  </a:moveTo>
                  <a:lnTo>
                    <a:pt x="1" y="26562"/>
                  </a:lnTo>
                  <a:cubicBezTo>
                    <a:pt x="1" y="11888"/>
                    <a:pt x="13922" y="0"/>
                    <a:pt x="31104" y="0"/>
                  </a:cubicBezTo>
                  <a:cubicBezTo>
                    <a:pt x="48286" y="0"/>
                    <a:pt x="62206" y="11888"/>
                    <a:pt x="62206" y="2656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175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658327" y="3679159"/>
              <a:ext cx="2413714" cy="1344759"/>
            </a:xfrm>
            <a:custGeom>
              <a:avLst/>
              <a:gdLst/>
              <a:ahLst/>
              <a:cxnLst/>
              <a:rect l="l" t="t" r="r" b="b"/>
              <a:pathLst>
                <a:path w="51424" h="28650" fill="none" extrusionOk="0">
                  <a:moveTo>
                    <a:pt x="0" y="1"/>
                  </a:moveTo>
                  <a:lnTo>
                    <a:pt x="51424" y="1"/>
                  </a:lnTo>
                  <a:cubicBezTo>
                    <a:pt x="51424" y="15815"/>
                    <a:pt x="39922" y="28649"/>
                    <a:pt x="25721" y="28649"/>
                  </a:cubicBezTo>
                  <a:cubicBezTo>
                    <a:pt x="11519" y="28649"/>
                    <a:pt x="0" y="15815"/>
                    <a:pt x="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175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947884" y="1908224"/>
              <a:ext cx="3277786" cy="1586675"/>
            </a:xfrm>
            <a:custGeom>
              <a:avLst/>
              <a:gdLst/>
              <a:ahLst/>
              <a:cxnLst/>
              <a:rect l="l" t="t" r="r" b="b"/>
              <a:pathLst>
                <a:path w="69833" h="33804" fill="none" extrusionOk="0">
                  <a:moveTo>
                    <a:pt x="66186" y="1"/>
                  </a:moveTo>
                  <a:cubicBezTo>
                    <a:pt x="68833" y="5453"/>
                    <a:pt x="69833" y="24599"/>
                    <a:pt x="58226" y="33804"/>
                  </a:cubicBezTo>
                  <a:lnTo>
                    <a:pt x="12483" y="33804"/>
                  </a:lnTo>
                  <a:cubicBezTo>
                    <a:pt x="4138" y="30017"/>
                    <a:pt x="0" y="12028"/>
                    <a:pt x="396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175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3" name="Google Shape;213;p27"/>
          <p:cNvCxnSpPr/>
          <p:nvPr/>
        </p:nvCxnSpPr>
        <p:spPr>
          <a:xfrm>
            <a:off x="5879400" y="4914900"/>
            <a:ext cx="3019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7"/>
          <p:cNvCxnSpPr/>
          <p:nvPr/>
        </p:nvCxnSpPr>
        <p:spPr>
          <a:xfrm>
            <a:off x="8108450" y="-535950"/>
            <a:ext cx="0" cy="156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Char char="●"/>
              <a:defRPr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71" r:id="rId4"/>
    <p:sldLayoutId id="2147483672" r:id="rId5"/>
    <p:sldLayoutId id="214748367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ctrTitle"/>
          </p:nvPr>
        </p:nvSpPr>
        <p:spPr>
          <a:xfrm>
            <a:off x="477284" y="1753088"/>
            <a:ext cx="8189432" cy="20428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50000"/>
              </a:lnSpc>
            </a:pPr>
            <a:br>
              <a:rPr lang="en-US" sz="2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</a:br>
            <a:br>
              <a:rPr lang="en-US" sz="2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Enhancing Multiclass Skin Lesion Classification: A Deep Learning vs. Hybrid Deep Learning-Machine Learning Comparison 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on ISIC-2017 and HAM10000 Datasets</a:t>
            </a:r>
            <a:b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</a:br>
            <a:endParaRPr 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1"/>
          </p:nvPr>
        </p:nvSpPr>
        <p:spPr>
          <a:xfrm>
            <a:off x="182412" y="4288529"/>
            <a:ext cx="3093733" cy="624931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spcBef>
                <a:spcPts val="450"/>
              </a:spcBef>
            </a:pPr>
            <a:r>
              <a:rPr lang="en-GB" sz="1400" b="1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Presentation by: </a:t>
            </a:r>
          </a:p>
          <a:p>
            <a:pPr algn="l">
              <a:spcBef>
                <a:spcPts val="450"/>
              </a:spcBef>
            </a:pPr>
            <a:r>
              <a:rPr lang="en-GB" sz="1400" b="1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Daniel Tweneboah Anyimadu</a:t>
            </a:r>
          </a:p>
        </p:txBody>
      </p:sp>
      <p:sp>
        <p:nvSpPr>
          <p:cNvPr id="230" name="Google Shape;230;p30"/>
          <p:cNvSpPr/>
          <p:nvPr/>
        </p:nvSpPr>
        <p:spPr>
          <a:xfrm>
            <a:off x="-1082176" y="219862"/>
            <a:ext cx="783000" cy="78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0" name="Picture 6" descr="MAIA | Erasmus Mundus Joint Master Degree in MedicAl Imaging and  Applications">
            <a:extLst>
              <a:ext uri="{FF2B5EF4-FFF2-40B4-BE49-F238E27FC236}">
                <a16:creationId xmlns:a16="http://schemas.microsoft.com/office/drawing/2014/main" id="{9EF8A3B4-2B81-6BAE-674B-15CFB55AD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20" y="230040"/>
            <a:ext cx="2003439" cy="72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6BA0AF-D90E-8B88-D5D9-BA0C6FBA4136}"/>
              </a:ext>
            </a:extLst>
          </p:cNvPr>
          <p:cNvSpPr txBox="1"/>
          <p:nvPr/>
        </p:nvSpPr>
        <p:spPr>
          <a:xfrm>
            <a:off x="169420" y="1029707"/>
            <a:ext cx="309373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ISIC 2017 SKIN LESION CLASSIFICATION CHALLENGE:</a:t>
            </a:r>
            <a:endParaRPr lang="en-GB" sz="900" b="1" dirty="0"/>
          </a:p>
        </p:txBody>
      </p:sp>
      <p:pic>
        <p:nvPicPr>
          <p:cNvPr id="17" name="Picture 16" descr="A logo with orange letters&#10;&#10;Description automatically generated">
            <a:extLst>
              <a:ext uri="{FF2B5EF4-FFF2-40B4-BE49-F238E27FC236}">
                <a16:creationId xmlns:a16="http://schemas.microsoft.com/office/drawing/2014/main" id="{09648FD2-9BDA-EABB-525B-48D7494A1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020" y="4249900"/>
            <a:ext cx="663560" cy="66356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emblem, symbol, logo, text&#10;&#10;Description automatically generated">
            <a:extLst>
              <a:ext uri="{FF2B5EF4-FFF2-40B4-BE49-F238E27FC236}">
                <a16:creationId xmlns:a16="http://schemas.microsoft.com/office/drawing/2014/main" id="{8D45EA5C-339D-89BC-F1CD-ACC8EAA593F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647460" y="4249900"/>
            <a:ext cx="663560" cy="66356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0E2B00B-811A-2E0D-255F-2E804279A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323" y="4612741"/>
            <a:ext cx="1111137" cy="30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665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0;p50">
            <a:extLst>
              <a:ext uri="{FF2B5EF4-FFF2-40B4-BE49-F238E27FC236}">
                <a16:creationId xmlns:a16="http://schemas.microsoft.com/office/drawing/2014/main" id="{79245D93-742B-9D54-400D-1B208BE205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180" y="103864"/>
            <a:ext cx="3311046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ABSTRACT</a:t>
            </a:r>
            <a:endParaRPr sz="2400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45BCC2-335C-80F3-B691-5ABDA3593E54}"/>
              </a:ext>
            </a:extLst>
          </p:cNvPr>
          <p:cNvSpPr txBox="1"/>
          <p:nvPr/>
        </p:nvSpPr>
        <p:spPr>
          <a:xfrm>
            <a:off x="274180" y="562771"/>
            <a:ext cx="3544785" cy="2111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sz="105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This study presents a multiclass skin lesion classification challenge and leverages two distinct approaches: </a:t>
            </a:r>
            <a:r>
              <a:rPr lang="en-GB" sz="105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pure deep learning</a:t>
            </a:r>
            <a:r>
              <a:rPr lang="en-GB" sz="105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and </a:t>
            </a:r>
            <a:r>
              <a:rPr lang="en-GB" sz="1050" dirty="0">
                <a:solidFill>
                  <a:srgbClr val="0070C0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hybrid deep learning-machine learning</a:t>
            </a:r>
            <a:r>
              <a:rPr lang="en-GB" sz="105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, to </a:t>
            </a:r>
            <a:r>
              <a:rPr lang="en-GB" sz="105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assess by comparing their performance on this challenge</a:t>
            </a:r>
            <a:r>
              <a:rPr lang="en-GB" sz="105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. </a:t>
            </a:r>
          </a:p>
          <a:p>
            <a:pPr marL="171450" indent="-1714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sz="105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The aim is to </a:t>
            </a:r>
            <a:r>
              <a:rPr lang="en-GB" sz="105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enhance multiclass skin lesion classification</a:t>
            </a:r>
            <a:r>
              <a:rPr lang="en-GB" sz="105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leveraging these 2 approaches.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4440AC-7F5B-534B-7D34-4501E9184646}"/>
              </a:ext>
            </a:extLst>
          </p:cNvPr>
          <p:cNvSpPr txBox="1"/>
          <p:nvPr/>
        </p:nvSpPr>
        <p:spPr>
          <a:xfrm>
            <a:off x="8279922" y="4670304"/>
            <a:ext cx="714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NimbusRomNo9L-Regu"/>
              </a:rPr>
              <a:t>2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AD734-A699-3E07-FB09-2B9546E415BD}"/>
              </a:ext>
            </a:extLst>
          </p:cNvPr>
          <p:cNvSpPr txBox="1"/>
          <p:nvPr/>
        </p:nvSpPr>
        <p:spPr>
          <a:xfrm>
            <a:off x="4141694" y="80486"/>
            <a:ext cx="4852976" cy="2940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sz="105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The experiment is conducted</a:t>
            </a:r>
            <a:r>
              <a:rPr lang="en-GB" sz="105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on the </a:t>
            </a:r>
            <a:r>
              <a:rPr lang="en-GB" sz="1050" dirty="0">
                <a:solidFill>
                  <a:srgbClr val="0070C0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ISIC 2017 </a:t>
            </a:r>
            <a:r>
              <a:rPr lang="en-GB" sz="1050" dirty="0">
                <a:solidFill>
                  <a:schemeClr val="tx1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and</a:t>
            </a:r>
            <a:r>
              <a:rPr lang="en-GB" sz="1050" dirty="0">
                <a:solidFill>
                  <a:srgbClr val="0070C0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HAM10000 skin lesion classification</a:t>
            </a:r>
            <a:r>
              <a:rPr lang="en-GB" sz="105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dataset. </a:t>
            </a:r>
            <a:r>
              <a:rPr lang="en-GB" sz="105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The project involves </a:t>
            </a:r>
            <a:r>
              <a:rPr lang="en-GB" sz="105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data acquisition </a:t>
            </a:r>
            <a:r>
              <a:rPr lang="en-GB" sz="105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and</a:t>
            </a:r>
            <a:r>
              <a:rPr lang="en-GB" sz="105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preprocessing</a:t>
            </a:r>
            <a:r>
              <a:rPr lang="en-GB" sz="105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, </a:t>
            </a:r>
            <a:r>
              <a:rPr lang="en-GB" sz="105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development of CNN architecture</a:t>
            </a:r>
            <a:r>
              <a:rPr lang="en-GB" sz="105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, </a:t>
            </a:r>
            <a:r>
              <a:rPr lang="en-GB" sz="105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classification </a:t>
            </a:r>
            <a:r>
              <a:rPr lang="en-GB" sz="105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and</a:t>
            </a:r>
            <a:r>
              <a:rPr lang="en-GB" sz="105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feature extraction</a:t>
            </a:r>
            <a:r>
              <a:rPr lang="en-GB" sz="105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, </a:t>
            </a:r>
            <a:r>
              <a:rPr lang="en-GB" sz="105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training </a:t>
            </a:r>
            <a:r>
              <a:rPr lang="en-GB" sz="105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and</a:t>
            </a:r>
            <a:r>
              <a:rPr lang="en-GB" sz="105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fine-tuning of machine learning models</a:t>
            </a:r>
            <a:r>
              <a:rPr lang="en-GB" sz="105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, and </a:t>
            </a:r>
            <a:r>
              <a:rPr lang="en-GB" sz="105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evaluation </a:t>
            </a:r>
            <a:r>
              <a:rPr lang="en-GB" sz="105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of</a:t>
            </a:r>
            <a:r>
              <a:rPr lang="en-GB" sz="105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performance</a:t>
            </a:r>
            <a:r>
              <a:rPr lang="en-GB" sz="105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. </a:t>
            </a:r>
          </a:p>
          <a:p>
            <a:pPr marL="171450" indent="-1714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sz="105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The models are evaluated based on their </a:t>
            </a:r>
            <a:r>
              <a:rPr lang="en-GB" sz="105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overall accuracy </a:t>
            </a:r>
            <a:r>
              <a:rPr lang="en-GB" sz="105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and </a:t>
            </a:r>
            <a:r>
              <a:rPr lang="en-GB" sz="105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Balanced Multiclass Accuracy </a:t>
            </a:r>
            <a:r>
              <a:rPr lang="en-GB" sz="105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on a test dataset. </a:t>
            </a:r>
          </a:p>
          <a:p>
            <a:pPr marL="171450" indent="-1714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sz="105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The </a:t>
            </a:r>
            <a:r>
              <a:rPr lang="en-GB" sz="105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hybrid model </a:t>
            </a:r>
            <a:r>
              <a:rPr lang="en-GB" sz="105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outperforms the </a:t>
            </a:r>
            <a:r>
              <a:rPr lang="en-GB" sz="105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pure deep learning approach</a:t>
            </a:r>
            <a:r>
              <a:rPr lang="en-GB" sz="105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, achieving a </a:t>
            </a:r>
            <a:r>
              <a:rPr lang="en-GB" sz="1050" dirty="0">
                <a:solidFill>
                  <a:srgbClr val="0070C0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90</a:t>
            </a:r>
            <a:r>
              <a:rPr lang="en-GB" sz="105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.56%</a:t>
            </a:r>
            <a:r>
              <a:rPr lang="en-GB" sz="105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accuracy and </a:t>
            </a:r>
            <a:r>
              <a:rPr lang="en-GB" sz="1050" dirty="0">
                <a:solidFill>
                  <a:srgbClr val="0070C0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90</a:t>
            </a:r>
            <a:r>
              <a:rPr lang="en-GB" sz="105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.56%</a:t>
            </a:r>
            <a:r>
              <a:rPr lang="en-GB" sz="105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BMA compared to </a:t>
            </a:r>
            <a:r>
              <a:rPr lang="en-GB" sz="1050" dirty="0">
                <a:solidFill>
                  <a:srgbClr val="0070C0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85</a:t>
            </a:r>
            <a:r>
              <a:rPr lang="en-GB" sz="105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.18%</a:t>
            </a:r>
            <a:r>
              <a:rPr lang="en-GB" sz="105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accuracy and </a:t>
            </a:r>
            <a:r>
              <a:rPr lang="en-GB" sz="1050" dirty="0">
                <a:solidFill>
                  <a:srgbClr val="0070C0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85</a:t>
            </a:r>
            <a:r>
              <a:rPr lang="en-GB" sz="105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.20%</a:t>
            </a:r>
            <a:r>
              <a:rPr lang="en-GB" sz="105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BMA for pure deep learning</a:t>
            </a:r>
            <a:r>
              <a:rPr lang="en-GB" sz="105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on </a:t>
            </a:r>
            <a:r>
              <a:rPr lang="en-GB" sz="1050" dirty="0">
                <a:solidFill>
                  <a:srgbClr val="0070C0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ISIC 2017 </a:t>
            </a:r>
            <a:r>
              <a:rPr lang="en-GB" sz="105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dataset.</a:t>
            </a:r>
            <a:endParaRPr lang="en-GB" sz="1050" dirty="0">
              <a:effectLst/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</p:txBody>
      </p:sp>
      <p:pic>
        <p:nvPicPr>
          <p:cNvPr id="2" name="Picture 1" descr="A diagram of a machine learning process&#10;&#10;Description automatically generated">
            <a:extLst>
              <a:ext uri="{FF2B5EF4-FFF2-40B4-BE49-F238E27FC236}">
                <a16:creationId xmlns:a16="http://schemas.microsoft.com/office/drawing/2014/main" id="{4C749932-7388-1500-2CD5-E93334C2B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4840" y="2940424"/>
            <a:ext cx="6433708" cy="22030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4001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0"/>
          <p:cNvSpPr txBox="1">
            <a:spLocks noGrp="1"/>
          </p:cNvSpPr>
          <p:nvPr>
            <p:ph type="title"/>
          </p:nvPr>
        </p:nvSpPr>
        <p:spPr>
          <a:xfrm>
            <a:off x="210999" y="445582"/>
            <a:ext cx="7489683" cy="501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Exploratory Data Analysis (EDA) &amp; Resampling</a:t>
            </a:r>
            <a:endParaRPr sz="2400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Google Shape;280;p34">
            <a:extLst>
              <a:ext uri="{FF2B5EF4-FFF2-40B4-BE49-F238E27FC236}">
                <a16:creationId xmlns:a16="http://schemas.microsoft.com/office/drawing/2014/main" id="{0BE19ADF-4ABB-E7B6-000D-2DE81A66A693}"/>
              </a:ext>
            </a:extLst>
          </p:cNvPr>
          <p:cNvSpPr txBox="1">
            <a:spLocks/>
          </p:cNvSpPr>
          <p:nvPr/>
        </p:nvSpPr>
        <p:spPr>
          <a:xfrm>
            <a:off x="210999" y="939809"/>
            <a:ext cx="3007330" cy="619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Class Distribution Plot: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463AD-3094-3685-CABE-05C4DC6E4747}"/>
              </a:ext>
            </a:extLst>
          </p:cNvPr>
          <p:cNvSpPr txBox="1"/>
          <p:nvPr/>
        </p:nvSpPr>
        <p:spPr>
          <a:xfrm>
            <a:off x="8307710" y="4670304"/>
            <a:ext cx="714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NimbusRomNo9L-Regu"/>
              </a:rPr>
              <a:t>3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Google Shape;280;p34">
            <a:extLst>
              <a:ext uri="{FF2B5EF4-FFF2-40B4-BE49-F238E27FC236}">
                <a16:creationId xmlns:a16="http://schemas.microsoft.com/office/drawing/2014/main" id="{0DFEC6AB-10A2-66F0-BA9C-DAFBADD8D273}"/>
              </a:ext>
            </a:extLst>
          </p:cNvPr>
          <p:cNvSpPr txBox="1">
            <a:spLocks/>
          </p:cNvSpPr>
          <p:nvPr/>
        </p:nvSpPr>
        <p:spPr>
          <a:xfrm>
            <a:off x="4572000" y="947288"/>
            <a:ext cx="2939760" cy="6045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Resampling Plot:</a:t>
            </a:r>
          </a:p>
        </p:txBody>
      </p:sp>
      <p:sp>
        <p:nvSpPr>
          <p:cNvPr id="12" name="Google Shape;280;p34">
            <a:extLst>
              <a:ext uri="{FF2B5EF4-FFF2-40B4-BE49-F238E27FC236}">
                <a16:creationId xmlns:a16="http://schemas.microsoft.com/office/drawing/2014/main" id="{0D8A5626-6FDF-9CFA-51E1-C42764BC775C}"/>
              </a:ext>
            </a:extLst>
          </p:cNvPr>
          <p:cNvSpPr txBox="1">
            <a:spLocks/>
          </p:cNvSpPr>
          <p:nvPr/>
        </p:nvSpPr>
        <p:spPr>
          <a:xfrm>
            <a:off x="210999" y="4092870"/>
            <a:ext cx="8027565" cy="1050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visualization of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class imbalance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shown in the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class distribution plot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Resampling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was employed to address </a:t>
            </a:r>
            <a:r>
              <a:rPr lang="en-US" sz="12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class imbalance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enhancing the multiclass classification task. This </a:t>
            </a:r>
            <a:r>
              <a:rPr lang="en-US" sz="12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minimized bias 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 the skin lesion data, as seen in the </a:t>
            </a:r>
            <a:r>
              <a:rPr lang="en-US" sz="12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resampling plot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endParaRPr lang="en-US" dirty="0">
              <a:solidFill>
                <a:schemeClr val="bg1">
                  <a:lumMod val="1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 descr="A blue and white rectangles&#10;&#10;Description automatically generated">
            <a:extLst>
              <a:ext uri="{FF2B5EF4-FFF2-40B4-BE49-F238E27FC236}">
                <a16:creationId xmlns:a16="http://schemas.microsoft.com/office/drawing/2014/main" id="{E038D0EE-996D-95D5-FCE9-4466E2CCF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00" y="1481408"/>
            <a:ext cx="3974489" cy="280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E8B275-486D-FD02-2F17-8B5381B58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559271"/>
            <a:ext cx="3974489" cy="253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472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0"/>
          <p:cNvSpPr txBox="1">
            <a:spLocks noGrp="1"/>
          </p:cNvSpPr>
          <p:nvPr>
            <p:ph type="title"/>
          </p:nvPr>
        </p:nvSpPr>
        <p:spPr>
          <a:xfrm>
            <a:off x="149330" y="170142"/>
            <a:ext cx="6699705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 Pure Deep Learning Approach</a:t>
            </a:r>
            <a:endParaRPr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Google Shape;280;p34">
            <a:extLst>
              <a:ext uri="{FF2B5EF4-FFF2-40B4-BE49-F238E27FC236}">
                <a16:creationId xmlns:a16="http://schemas.microsoft.com/office/drawing/2014/main" id="{0BE19ADF-4ABB-E7B6-000D-2DE81A66A693}"/>
              </a:ext>
            </a:extLst>
          </p:cNvPr>
          <p:cNvSpPr txBox="1">
            <a:spLocks/>
          </p:cNvSpPr>
          <p:nvPr/>
        </p:nvSpPr>
        <p:spPr>
          <a:xfrm>
            <a:off x="149330" y="580682"/>
            <a:ext cx="8845340" cy="4392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Convolutional Neural Network Architecture: </a:t>
            </a:r>
            <a:endParaRPr lang="en-GB" sz="1800" dirty="0">
              <a:solidFill>
                <a:srgbClr val="0070C0"/>
              </a:solidFill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GB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This is designed to </a:t>
            </a:r>
            <a:r>
              <a:rPr lang="en-GB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automatically </a:t>
            </a:r>
            <a:r>
              <a:rPr lang="en-GB" dirty="0">
                <a:solidFill>
                  <a:schemeClr val="tx1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extract</a:t>
            </a:r>
            <a:r>
              <a:rPr lang="en-GB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GB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skin lesion features </a:t>
            </a:r>
            <a:r>
              <a:rPr lang="en-GB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for multiclassification task.</a:t>
            </a:r>
            <a:endParaRPr lang="en-US" sz="1800" dirty="0">
              <a:latin typeface="NimbusRomNo9L-Regu"/>
              <a:cs typeface="Poppins" panose="00000500000000000000" pitchFamily="2" charset="0"/>
            </a:endParaRPr>
          </a:p>
          <a:p>
            <a:pPr>
              <a:spcBef>
                <a:spcPts val="1200"/>
              </a:spcBef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463AD-3094-3685-CABE-05C4DC6E4747}"/>
              </a:ext>
            </a:extLst>
          </p:cNvPr>
          <p:cNvSpPr txBox="1"/>
          <p:nvPr/>
        </p:nvSpPr>
        <p:spPr>
          <a:xfrm>
            <a:off x="8307710" y="4670304"/>
            <a:ext cx="714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NimbusRomNo9L-Regu"/>
              </a:rPr>
              <a:t>4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15447AF1-FB46-F25A-308D-4A6E69AA8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6245" y="1828560"/>
            <a:ext cx="5731510" cy="30264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4715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0"/>
          <p:cNvSpPr txBox="1">
            <a:spLocks noGrp="1"/>
          </p:cNvSpPr>
          <p:nvPr>
            <p:ph type="title"/>
          </p:nvPr>
        </p:nvSpPr>
        <p:spPr>
          <a:xfrm>
            <a:off x="149330" y="170142"/>
            <a:ext cx="8515754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Hybrid Deep Learning-Machine Learning Approach</a:t>
            </a:r>
            <a:endParaRPr sz="2400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Google Shape;280;p34">
            <a:extLst>
              <a:ext uri="{FF2B5EF4-FFF2-40B4-BE49-F238E27FC236}">
                <a16:creationId xmlns:a16="http://schemas.microsoft.com/office/drawing/2014/main" id="{0BE19ADF-4ABB-E7B6-000D-2DE81A66A693}"/>
              </a:ext>
            </a:extLst>
          </p:cNvPr>
          <p:cNvSpPr txBox="1">
            <a:spLocks/>
          </p:cNvSpPr>
          <p:nvPr/>
        </p:nvSpPr>
        <p:spPr>
          <a:xfrm>
            <a:off x="149330" y="580682"/>
            <a:ext cx="8845340" cy="4392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Convolutional Neural Network: </a:t>
            </a:r>
            <a:endParaRPr lang="en-GB" sz="1800" dirty="0">
              <a:solidFill>
                <a:srgbClr val="0070C0"/>
              </a:solidFill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  <a:p>
            <a:pPr marL="285750" indent="-285750" algn="just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The same CNN architecture was used to extract features as input for the ML models.</a:t>
            </a:r>
          </a:p>
          <a:p>
            <a:pPr algn="just">
              <a:spcBef>
                <a:spcPts val="1200"/>
              </a:spcBef>
            </a:pPr>
            <a:endParaRPr lang="en-US" sz="1800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Machine Learning Models: </a:t>
            </a:r>
            <a:endParaRPr lang="en-GB" sz="1800" dirty="0">
              <a:solidFill>
                <a:srgbClr val="0070C0"/>
              </a:solidFill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  <a:p>
            <a:pPr marL="285750" indent="-285750" algn="just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Different ML models, including </a:t>
            </a:r>
            <a:r>
              <a:rPr lang="en-US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random forest classifiers </a:t>
            </a:r>
            <a:r>
              <a:rPr lang="en-US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(RF), </a:t>
            </a:r>
            <a:r>
              <a:rPr lang="en-US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k-nearest neighbors </a:t>
            </a:r>
            <a:r>
              <a:rPr lang="en-US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(KNN), </a:t>
            </a:r>
            <a:r>
              <a:rPr lang="en-US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logistic regression </a:t>
            </a:r>
            <a:r>
              <a:rPr lang="en-US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(LR), and </a:t>
            </a:r>
            <a:r>
              <a:rPr lang="en-US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support vector machines </a:t>
            </a:r>
            <a:r>
              <a:rPr lang="en-US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(SVM), were trained using a </a:t>
            </a:r>
            <a:r>
              <a:rPr lang="en-US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supervised learning approach</a:t>
            </a:r>
            <a:r>
              <a:rPr lang="en-US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. </a:t>
            </a:r>
          </a:p>
          <a:p>
            <a:pPr marL="285750" indent="-285750" algn="just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The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rf</a:t>
            </a:r>
            <a:r>
              <a:rPr lang="en-US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model outperformed others making it the chosen final ML multiclassification model. </a:t>
            </a:r>
          </a:p>
          <a:p>
            <a:pPr algn="just">
              <a:spcBef>
                <a:spcPts val="1200"/>
              </a:spcBef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463AD-3094-3685-CABE-05C4DC6E4747}"/>
              </a:ext>
            </a:extLst>
          </p:cNvPr>
          <p:cNvSpPr txBox="1"/>
          <p:nvPr/>
        </p:nvSpPr>
        <p:spPr>
          <a:xfrm>
            <a:off x="8307710" y="4670304"/>
            <a:ext cx="714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NimbusRomNo9L-Regu"/>
              </a:rPr>
              <a:t>5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035BBB-3870-85CA-55B1-B0AA8DD14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131220"/>
              </p:ext>
            </p:extLst>
          </p:nvPr>
        </p:nvGraphicFramePr>
        <p:xfrm>
          <a:off x="382662" y="3541351"/>
          <a:ext cx="7691717" cy="1516380"/>
        </p:xfrm>
        <a:graphic>
          <a:graphicData uri="http://schemas.openxmlformats.org/drawingml/2006/table">
            <a:tbl>
              <a:tblPr firstRow="1" firstCol="1" bandRow="1">
                <a:tableStyleId>{D35A0DA4-013D-41A7-9210-6B0052F0DA22}</a:tableStyleId>
              </a:tblPr>
              <a:tblGrid>
                <a:gridCol w="1640330">
                  <a:extLst>
                    <a:ext uri="{9D8B030D-6E8A-4147-A177-3AD203B41FA5}">
                      <a16:colId xmlns:a16="http://schemas.microsoft.com/office/drawing/2014/main" val="3699568137"/>
                    </a:ext>
                  </a:extLst>
                </a:gridCol>
                <a:gridCol w="1014212">
                  <a:extLst>
                    <a:ext uri="{9D8B030D-6E8A-4147-A177-3AD203B41FA5}">
                      <a16:colId xmlns:a16="http://schemas.microsoft.com/office/drawing/2014/main" val="2368135602"/>
                    </a:ext>
                  </a:extLst>
                </a:gridCol>
                <a:gridCol w="1026315">
                  <a:extLst>
                    <a:ext uri="{9D8B030D-6E8A-4147-A177-3AD203B41FA5}">
                      <a16:colId xmlns:a16="http://schemas.microsoft.com/office/drawing/2014/main" val="3918463178"/>
                    </a:ext>
                  </a:extLst>
                </a:gridCol>
                <a:gridCol w="1002110">
                  <a:extLst>
                    <a:ext uri="{9D8B030D-6E8A-4147-A177-3AD203B41FA5}">
                      <a16:colId xmlns:a16="http://schemas.microsoft.com/office/drawing/2014/main" val="2058294934"/>
                    </a:ext>
                  </a:extLst>
                </a:gridCol>
                <a:gridCol w="1002110">
                  <a:extLst>
                    <a:ext uri="{9D8B030D-6E8A-4147-A177-3AD203B41FA5}">
                      <a16:colId xmlns:a16="http://schemas.microsoft.com/office/drawing/2014/main" val="1568190761"/>
                    </a:ext>
                  </a:extLst>
                </a:gridCol>
                <a:gridCol w="1005337">
                  <a:extLst>
                    <a:ext uri="{9D8B030D-6E8A-4147-A177-3AD203B41FA5}">
                      <a16:colId xmlns:a16="http://schemas.microsoft.com/office/drawing/2014/main" val="3043403607"/>
                    </a:ext>
                  </a:extLst>
                </a:gridCol>
                <a:gridCol w="1001303">
                  <a:extLst>
                    <a:ext uri="{9D8B030D-6E8A-4147-A177-3AD203B41FA5}">
                      <a16:colId xmlns:a16="http://schemas.microsoft.com/office/drawing/2014/main" val="20624370"/>
                    </a:ext>
                  </a:extLst>
                </a:gridCol>
              </a:tblGrid>
              <a:tr h="4601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EVAL. METRIC / MODEL</a:t>
                      </a:r>
                      <a:endParaRPr lang="en-GB" sz="1200" b="1" dirty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accuracy</a:t>
                      </a:r>
                      <a:endParaRPr lang="en-GB" sz="1200" b="1" dirty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precision</a:t>
                      </a:r>
                      <a:endParaRPr lang="en-GB" sz="1200" b="1" dirty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recall</a:t>
                      </a:r>
                      <a:endParaRPr lang="en-GB" sz="1200" b="1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F1-score</a:t>
                      </a:r>
                      <a:endParaRPr lang="en-GB" sz="1200" b="1" dirty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roc_auc</a:t>
                      </a:r>
                      <a:endParaRPr lang="en-GB" sz="1200" b="1" dirty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bma</a:t>
                      </a:r>
                      <a:endParaRPr lang="en-GB" sz="1200" b="1" dirty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5026241"/>
                  </a:ext>
                </a:extLst>
              </a:tr>
              <a:tr h="21699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solidFill>
                            <a:srgbClr val="0070C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rf </a:t>
                      </a:r>
                      <a:endParaRPr lang="en-GB" sz="1200" dirty="0">
                        <a:solidFill>
                          <a:srgbClr val="0070C0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solidFill>
                            <a:srgbClr val="0070C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0.9056</a:t>
                      </a:r>
                      <a:endParaRPr lang="en-GB" sz="1200" dirty="0">
                        <a:solidFill>
                          <a:srgbClr val="0070C0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solidFill>
                            <a:srgbClr val="0070C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0.9057</a:t>
                      </a:r>
                      <a:endParaRPr lang="en-GB" sz="1200" dirty="0">
                        <a:solidFill>
                          <a:srgbClr val="0070C0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solidFill>
                            <a:srgbClr val="0070C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0.9056</a:t>
                      </a:r>
                      <a:endParaRPr lang="en-GB" sz="1200" dirty="0">
                        <a:solidFill>
                          <a:srgbClr val="0070C0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solidFill>
                            <a:srgbClr val="0070C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0.9050</a:t>
                      </a:r>
                      <a:endParaRPr lang="en-GB" sz="1200" dirty="0">
                        <a:solidFill>
                          <a:srgbClr val="0070C0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solidFill>
                            <a:srgbClr val="0070C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0.9787</a:t>
                      </a:r>
                      <a:endParaRPr lang="en-GB" sz="1200" dirty="0">
                        <a:solidFill>
                          <a:srgbClr val="0070C0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solidFill>
                            <a:srgbClr val="0070C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0.9056</a:t>
                      </a:r>
                      <a:endParaRPr lang="en-GB" sz="1200" dirty="0">
                        <a:solidFill>
                          <a:srgbClr val="0070C0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0559873"/>
                  </a:ext>
                </a:extLst>
              </a:tr>
              <a:tr h="21699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SVM</a:t>
                      </a:r>
                      <a:endParaRPr lang="en-GB" sz="120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0.6278</a:t>
                      </a:r>
                      <a:endParaRPr lang="en-GB" sz="1200" dirty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0.6253</a:t>
                      </a:r>
                      <a:endParaRPr lang="en-GB" sz="1200" dirty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0.6278</a:t>
                      </a:r>
                      <a:endParaRPr lang="en-GB" sz="1200" dirty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0.6209</a:t>
                      </a:r>
                      <a:endParaRPr lang="en-GB" sz="1200" dirty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 </a:t>
                      </a:r>
                      <a:endParaRPr lang="en-GB" sz="1200" dirty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0.6278</a:t>
                      </a:r>
                      <a:endParaRPr lang="en-GB" sz="1200" dirty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0536153"/>
                  </a:ext>
                </a:extLst>
              </a:tr>
              <a:tr h="21699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KNN</a:t>
                      </a:r>
                      <a:endParaRPr lang="en-GB" sz="120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0.6978</a:t>
                      </a:r>
                      <a:endParaRPr lang="en-GB" sz="1200" dirty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0.7012</a:t>
                      </a:r>
                      <a:endParaRPr lang="en-GB" sz="1200" dirty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Poppins" panose="00000500000000000000" pitchFamily="2" charset="0"/>
                          <a:ea typeface="Calibri" panose="020F0502020204030204" pitchFamily="34" charset="0"/>
                          <a:cs typeface="Poppins" panose="00000500000000000000" pitchFamily="2" charset="0"/>
                        </a:rPr>
                        <a:t>0.6978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0.6900</a:t>
                      </a:r>
                      <a:endParaRPr lang="en-GB" sz="1200" dirty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0.864</a:t>
                      </a:r>
                      <a:endParaRPr lang="en-GB" sz="1200" dirty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0.6978</a:t>
                      </a:r>
                      <a:endParaRPr lang="en-GB" sz="1200" dirty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7580309"/>
                  </a:ext>
                </a:extLst>
              </a:tr>
              <a:tr h="21699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lm</a:t>
                      </a:r>
                      <a:endParaRPr lang="en-GB" sz="120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0.6289</a:t>
                      </a:r>
                      <a:endParaRPr lang="en-GB" sz="1200" dirty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0.6300</a:t>
                      </a:r>
                      <a:endParaRPr lang="en-GB" sz="1200" dirty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0.6289</a:t>
                      </a:r>
                      <a:endParaRPr lang="en-GB" sz="1200" dirty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0.6231</a:t>
                      </a:r>
                      <a:endParaRPr lang="en-GB" sz="1200" dirty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0.7930</a:t>
                      </a:r>
                      <a:endParaRPr lang="en-GB" sz="1200" dirty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0.6289</a:t>
                      </a:r>
                      <a:endParaRPr lang="en-GB" sz="1200" dirty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0025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371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0"/>
          <p:cNvSpPr txBox="1">
            <a:spLocks noGrp="1"/>
          </p:cNvSpPr>
          <p:nvPr>
            <p:ph type="title"/>
          </p:nvPr>
        </p:nvSpPr>
        <p:spPr>
          <a:xfrm>
            <a:off x="149330" y="222095"/>
            <a:ext cx="6977611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COMPARATIVE ANALYSIS (ACCURACY, BMA)</a:t>
            </a:r>
            <a:endParaRPr sz="2400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463AD-3094-3685-CABE-05C4DC6E4747}"/>
              </a:ext>
            </a:extLst>
          </p:cNvPr>
          <p:cNvSpPr txBox="1"/>
          <p:nvPr/>
        </p:nvSpPr>
        <p:spPr>
          <a:xfrm>
            <a:off x="8279922" y="4670304"/>
            <a:ext cx="714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NimbusRomNo9L-Regu"/>
              </a:rPr>
              <a:t>6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39BB5B8-8FE9-F41C-2711-9A3793F33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777234"/>
              </p:ext>
            </p:extLst>
          </p:nvPr>
        </p:nvGraphicFramePr>
        <p:xfrm>
          <a:off x="575905" y="843712"/>
          <a:ext cx="7510260" cy="1897473"/>
        </p:xfrm>
        <a:graphic>
          <a:graphicData uri="http://schemas.openxmlformats.org/drawingml/2006/table">
            <a:tbl>
              <a:tblPr firstRow="1" bandRow="1">
                <a:tableStyleId>{D35A0DA4-013D-41A7-9210-6B0052F0DA22}</a:tableStyleId>
              </a:tblPr>
              <a:tblGrid>
                <a:gridCol w="1893421">
                  <a:extLst>
                    <a:ext uri="{9D8B030D-6E8A-4147-A177-3AD203B41FA5}">
                      <a16:colId xmlns:a16="http://schemas.microsoft.com/office/drawing/2014/main" val="71184747"/>
                    </a:ext>
                  </a:extLst>
                </a:gridCol>
                <a:gridCol w="1893421">
                  <a:extLst>
                    <a:ext uri="{9D8B030D-6E8A-4147-A177-3AD203B41FA5}">
                      <a16:colId xmlns:a16="http://schemas.microsoft.com/office/drawing/2014/main" val="3450025626"/>
                    </a:ext>
                  </a:extLst>
                </a:gridCol>
                <a:gridCol w="1829997">
                  <a:extLst>
                    <a:ext uri="{9D8B030D-6E8A-4147-A177-3AD203B41FA5}">
                      <a16:colId xmlns:a16="http://schemas.microsoft.com/office/drawing/2014/main" val="939421588"/>
                    </a:ext>
                  </a:extLst>
                </a:gridCol>
                <a:gridCol w="1893421">
                  <a:extLst>
                    <a:ext uri="{9D8B030D-6E8A-4147-A177-3AD203B41FA5}">
                      <a16:colId xmlns:a16="http://schemas.microsoft.com/office/drawing/2014/main" val="944185444"/>
                    </a:ext>
                  </a:extLst>
                </a:gridCol>
              </a:tblGrid>
              <a:tr h="208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MODEL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ACCURACY (TEST)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BMA (TEST)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DATASET (TEST)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843663199"/>
                  </a:ext>
                </a:extLst>
              </a:tr>
              <a:tr h="289791">
                <a:tc>
                  <a:txBody>
                    <a:bodyPr/>
                    <a:lstStyle/>
                    <a:p>
                      <a:pPr fontAlgn="base"/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Pure Deep-Learning </a:t>
                      </a:r>
                      <a:endParaRPr 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100" b="0" i="0" u="none" strike="noStrike" cap="non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ea typeface="Arial"/>
                          <a:cs typeface="Poppins" panose="00000500000000000000" pitchFamily="2" charset="0"/>
                          <a:sym typeface="Arial"/>
                        </a:rPr>
                        <a:t>0.8518</a:t>
                      </a:r>
                      <a:endParaRPr lang="en-US" sz="1100" b="0" i="0" u="none" strike="noStrike" cap="non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b="0" i="0" u="none" strike="noStrike" cap="none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0.8520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b="0" i="0" u="none" strike="noStrike" cap="none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ISIC 2017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7535523"/>
                  </a:ext>
                </a:extLst>
              </a:tr>
              <a:tr h="452074">
                <a:tc>
                  <a:txBody>
                    <a:bodyPr/>
                    <a:lstStyle/>
                    <a:p>
                      <a:pPr fontAlgn="base"/>
                      <a:r>
                        <a:rPr lang="en-US" sz="1100" b="0" i="0" u="none" strike="noStrike" cap="none">
                          <a:solidFill>
                            <a:srgbClr val="0070C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Hybrid Deep Learning-Machine Learning (rf)</a:t>
                      </a:r>
                      <a:endParaRPr lang="en-US" sz="1100" b="0" i="0" u="none" strike="noStrike" cap="none" dirty="0">
                        <a:solidFill>
                          <a:srgbClr val="0070C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100">
                          <a:solidFill>
                            <a:srgbClr val="0070C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0.9056</a:t>
                      </a:r>
                      <a:endParaRPr lang="en-US" sz="1100" b="0" i="0" u="none" strike="noStrike" cap="none" dirty="0">
                        <a:solidFill>
                          <a:srgbClr val="0070C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rgbClr val="0070C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0.9056</a:t>
                      </a:r>
                      <a:endParaRPr lang="en-GB" sz="1100" dirty="0">
                        <a:solidFill>
                          <a:srgbClr val="0070C0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ISIC 2017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683335"/>
                  </a:ext>
                </a:extLst>
              </a:tr>
              <a:tr h="452074">
                <a:tc>
                  <a:txBody>
                    <a:bodyPr/>
                    <a:lstStyle/>
                    <a:p>
                      <a:pPr fontAlgn="base"/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Pure Deep-Learning </a:t>
                      </a:r>
                      <a:endParaRPr 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ea typeface="Arial"/>
                          <a:cs typeface="Poppins" panose="00000500000000000000" pitchFamily="2" charset="0"/>
                          <a:sym typeface="Arial"/>
                        </a:rPr>
                        <a:t>0.8533</a:t>
                      </a:r>
                      <a:endParaRPr lang="en-US" sz="1100" b="0" i="0" u="none" strike="noStrike" cap="non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0.8545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HAM10000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606664"/>
                  </a:ext>
                </a:extLst>
              </a:tr>
              <a:tr h="452074">
                <a:tc>
                  <a:txBody>
                    <a:bodyPr/>
                    <a:lstStyle/>
                    <a:p>
                      <a:pPr fontAlgn="base"/>
                      <a:r>
                        <a:rPr lang="en-US" sz="1100" b="0" i="0" u="none" strike="noStrike" cap="none">
                          <a:solidFill>
                            <a:srgbClr val="0070C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Hybrid Deep Learning-Machine Learning (rf)</a:t>
                      </a:r>
                      <a:endParaRPr lang="en-US" sz="1100" b="0" i="0" u="none" strike="noStrike" cap="none" dirty="0">
                        <a:solidFill>
                          <a:srgbClr val="0070C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100" dirty="0">
                          <a:solidFill>
                            <a:srgbClr val="0070C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0.9221</a:t>
                      </a:r>
                      <a:endParaRPr lang="en-US" sz="1100" b="0" i="0" u="none" strike="noStrike" cap="none" dirty="0">
                        <a:solidFill>
                          <a:srgbClr val="0070C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100" dirty="0">
                          <a:solidFill>
                            <a:srgbClr val="0070C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0.9221</a:t>
                      </a:r>
                      <a:endParaRPr lang="en-US" sz="1100" b="0" i="0" u="none" strike="noStrike" cap="none" dirty="0">
                        <a:solidFill>
                          <a:srgbClr val="0070C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HAM10000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7341870"/>
                  </a:ext>
                </a:extLst>
              </a:tr>
            </a:tbl>
          </a:graphicData>
        </a:graphic>
      </p:graphicFrame>
      <p:sp>
        <p:nvSpPr>
          <p:cNvPr id="7" name="Google Shape;280;p34">
            <a:extLst>
              <a:ext uri="{FF2B5EF4-FFF2-40B4-BE49-F238E27FC236}">
                <a16:creationId xmlns:a16="http://schemas.microsoft.com/office/drawing/2014/main" id="{172891EA-8278-05B1-7C19-CF7E134EF883}"/>
              </a:ext>
            </a:extLst>
          </p:cNvPr>
          <p:cNvSpPr txBox="1">
            <a:spLocks/>
          </p:cNvSpPr>
          <p:nvPr/>
        </p:nvSpPr>
        <p:spPr>
          <a:xfrm>
            <a:off x="149330" y="3033727"/>
            <a:ext cx="7936835" cy="2144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The results demonstrate that the </a:t>
            </a:r>
            <a:r>
              <a:rPr lang="en-US" sz="11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hybrid model </a:t>
            </a:r>
            <a:r>
              <a:rPr lang="en-US" sz="11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outperforms the </a:t>
            </a:r>
            <a:r>
              <a:rPr lang="en-US" sz="11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pure deep learning </a:t>
            </a:r>
            <a:r>
              <a:rPr lang="en-US" sz="11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approach, achieving a </a:t>
            </a:r>
            <a:r>
              <a:rPr lang="en-US" sz="11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90.56% accuracy </a:t>
            </a:r>
            <a:r>
              <a:rPr lang="en-US" sz="11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and </a:t>
            </a:r>
            <a:r>
              <a:rPr lang="en-US" sz="11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90.56% BMA </a:t>
            </a:r>
            <a:r>
              <a:rPr lang="en-US" sz="11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compared to </a:t>
            </a:r>
            <a:r>
              <a:rPr lang="en-US" sz="11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85.18% accuracy </a:t>
            </a:r>
            <a:r>
              <a:rPr lang="en-US" sz="11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and </a:t>
            </a:r>
            <a:r>
              <a:rPr lang="en-US" sz="11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85.20% BMA </a:t>
            </a:r>
            <a:r>
              <a:rPr lang="en-US" sz="11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for pure deep learning on </a:t>
            </a:r>
            <a:r>
              <a:rPr lang="en-US" sz="11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ISIC 2017</a:t>
            </a:r>
            <a:r>
              <a:rPr lang="en-US" sz="11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.</a:t>
            </a:r>
          </a:p>
          <a:p>
            <a:pPr marL="285750" indent="-285750" algn="just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1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For further validation, the algorithm leveraged on the </a:t>
            </a:r>
            <a:r>
              <a:rPr lang="en-US" sz="1100" dirty="0">
                <a:solidFill>
                  <a:srgbClr val="0070C0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HAM10000</a:t>
            </a:r>
            <a:r>
              <a:rPr lang="en-US" sz="11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dataset </a:t>
            </a:r>
            <a:r>
              <a:rPr lang="en-US" sz="11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achieves an impressive accuracy of </a:t>
            </a:r>
            <a:r>
              <a:rPr lang="en-US" sz="11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92.21%</a:t>
            </a:r>
            <a:r>
              <a:rPr lang="en-US" sz="11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and a BMA of </a:t>
            </a:r>
            <a:r>
              <a:rPr lang="en-US" sz="11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92.21%</a:t>
            </a:r>
            <a:r>
              <a:rPr lang="en-US" sz="11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, as opposed to </a:t>
            </a:r>
            <a:r>
              <a:rPr lang="en-US" sz="11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85.33%</a:t>
            </a:r>
            <a:r>
              <a:rPr lang="en-US" sz="11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accuracy and </a:t>
            </a:r>
            <a:r>
              <a:rPr lang="en-US" sz="11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85.45%</a:t>
            </a:r>
            <a:r>
              <a:rPr lang="en-US" sz="11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BMA obtained by the pure deep learning approach.</a:t>
            </a:r>
            <a:endParaRPr lang="en-US" sz="1100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just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</a:t>
            </a:r>
            <a:r>
              <a:rPr lang="en-US" sz="11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hybrid approach</a:t>
            </a:r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combining </a:t>
            </a:r>
            <a:r>
              <a:rPr lang="en-US" sz="11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CNNs </a:t>
            </a:r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 </a:t>
            </a:r>
            <a:r>
              <a:rPr lang="en-US" sz="11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Random Forest Classifier</a:t>
            </a:r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reliably classifies skin lesions using both ISIC 2017 and HAM10000 datasets, showing promising potential for accurate medical diagnosis.</a:t>
            </a:r>
          </a:p>
        </p:txBody>
      </p:sp>
    </p:spTree>
    <p:extLst>
      <p:ext uri="{BB962C8B-B14F-4D97-AF65-F5344CB8AC3E}">
        <p14:creationId xmlns:p14="http://schemas.microsoft.com/office/powerpoint/2010/main" val="4004610146"/>
      </p:ext>
    </p:extLst>
  </p:cSld>
  <p:clrMapOvr>
    <a:masterClrMapping/>
  </p:clrMapOvr>
</p:sld>
</file>

<file path=ppt/theme/theme1.xml><?xml version="1.0" encoding="utf-8"?>
<a:theme xmlns:a="http://schemas.openxmlformats.org/drawingml/2006/main" name=" Brain Cancer by Slidesgo">
  <a:themeElements>
    <a:clrScheme name="Simple Light">
      <a:dk1>
        <a:srgbClr val="434343"/>
      </a:dk1>
      <a:lt1>
        <a:srgbClr val="F3F3F3"/>
      </a:lt1>
      <a:dk2>
        <a:srgbClr val="FF5B5B"/>
      </a:dk2>
      <a:lt2>
        <a:srgbClr val="66666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37895</TotalTime>
  <Words>558</Words>
  <Application>Microsoft Office PowerPoint</Application>
  <PresentationFormat>On-screen Show (16:9)</PresentationFormat>
  <Paragraphs>89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Wingdings</vt:lpstr>
      <vt:lpstr>Poppins</vt:lpstr>
      <vt:lpstr>Courier New</vt:lpstr>
      <vt:lpstr>Spartan</vt:lpstr>
      <vt:lpstr>Cabin</vt:lpstr>
      <vt:lpstr>Calibri</vt:lpstr>
      <vt:lpstr>NimbusRomNo9L-Regu</vt:lpstr>
      <vt:lpstr>Arial</vt:lpstr>
      <vt:lpstr> Brain Cancer by Slidesgo</vt:lpstr>
      <vt:lpstr>   Enhancing Multiclass Skin Lesion Classification: A Deep Learning vs. Hybrid Deep Learning-Machine Learning Comparison on ISIC-2017 and HAM10000 Datasets </vt:lpstr>
      <vt:lpstr>ABSTRACT</vt:lpstr>
      <vt:lpstr>Exploratory Data Analysis (EDA) &amp; Resampling</vt:lpstr>
      <vt:lpstr>A Pure Deep Learning Approach</vt:lpstr>
      <vt:lpstr>Hybrid Deep Learning-Machine Learning Approach</vt:lpstr>
      <vt:lpstr>COMPARATIVE ANALYSIS (ACCURACY, BMA)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Lesions Segmentation  A Review on ML VS. DL</dc:title>
  <dc:creator>Husam Nujaim</dc:creator>
  <cp:lastModifiedBy>Daniel Anyimadu Tweneboah</cp:lastModifiedBy>
  <cp:revision>163</cp:revision>
  <dcterms:modified xsi:type="dcterms:W3CDTF">2023-08-17T23:37:13Z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2023-07-11T18:48:22Z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3cb9f188-dd0a-4ac3-922c-b38eb89d7b2f</vt:lpwstr>
  </property>
  <property fmtid="{D5CDD505-2E9C-101B-9397-08002B2CF9AE}" pid="7" name="MSIP_Label_defa4170-0d19-0005-0004-bc88714345d2_ActionId">
    <vt:lpwstr>77332a88-3170-40c3-8b7f-4829568e7bd4</vt:lpwstr>
  </property>
  <property fmtid="{D5CDD505-2E9C-101B-9397-08002B2CF9AE}" pid="8" name="MSIP_Label_defa4170-0d19-0005-0004-bc88714345d2_ContentBits">
    <vt:lpwstr>0</vt:lpwstr>
  </property>
</Properties>
</file>